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0" r:id="rId2"/>
    <p:sldId id="272" r:id="rId3"/>
    <p:sldId id="258" r:id="rId4"/>
    <p:sldId id="275" r:id="rId5"/>
    <p:sldId id="257" r:id="rId6"/>
    <p:sldId id="264" r:id="rId7"/>
    <p:sldId id="265" r:id="rId8"/>
    <p:sldId id="266" r:id="rId9"/>
    <p:sldId id="267" r:id="rId10"/>
    <p:sldId id="273" r:id="rId11"/>
    <p:sldId id="274" r:id="rId12"/>
    <p:sldId id="277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59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40F5F6C-44CE-4AA5-A1B6-EEE21A1B7040}" type="datetimeFigureOut">
              <a:rPr lang="de-DE"/>
              <a:pPr>
                <a:defRPr/>
              </a:pPr>
              <a:t>09.12.2011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895ACD-F1BC-4987-A209-58165031B0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343FAE5-3326-45AA-B9CB-2F8DBEEC9977}" type="datetimeFigureOut">
              <a:rPr lang="de-DE"/>
              <a:pPr>
                <a:defRPr/>
              </a:pPr>
              <a:t>09.12.2011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CD9A2AD-3209-472B-8702-3A430F2AB7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457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1963B6-F84D-4AB9-A52E-681059326BB7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2B09E-AEF8-4209-9443-579E8449B15A}" type="datetimeFigureOut">
              <a:rPr lang="de-DE"/>
              <a:pPr>
                <a:defRPr/>
              </a:pPr>
              <a:t>09.12.2011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36CE2-DB60-41C6-96D6-08D8A7E984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3DE25-6541-4C42-90BC-0A9DCE28A3D7}" type="datetimeFigureOut">
              <a:rPr lang="de-DE"/>
              <a:pPr>
                <a:defRPr/>
              </a:pPr>
              <a:t>09.12.2011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2E8E4-1048-4B69-9B7C-EBD6BFA9EF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DBDF1-F518-4FCA-B953-C45964343BE3}" type="datetimeFigureOut">
              <a:rPr lang="de-DE"/>
              <a:pPr>
                <a:defRPr/>
              </a:pPr>
              <a:t>09.12.2011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AB385-1065-4BA2-9FFF-0DD7112014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AA106-5A94-4D02-8D31-5797DA54E727}" type="datetimeFigureOut">
              <a:rPr lang="de-DE"/>
              <a:pPr>
                <a:defRPr/>
              </a:pPr>
              <a:t>09.12.2011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7207E-17E3-417D-9CF2-BF7AB4A0E6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C5D6A-17B3-455B-9C38-3BBD6D5CAEED}" type="datetimeFigureOut">
              <a:rPr lang="de-DE"/>
              <a:pPr>
                <a:defRPr/>
              </a:pPr>
              <a:t>09.12.2011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7E66C-7152-4F94-B618-698D95BED7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08F2D-DEAA-48A2-AE29-6654B3B5395A}" type="datetimeFigureOut">
              <a:rPr lang="de-DE"/>
              <a:pPr>
                <a:defRPr/>
              </a:pPr>
              <a:t>09.12.2011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63162-1B0F-4520-AEBF-A6E07BE278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7CAB2-B6C4-49CE-8580-72A50A457750}" type="datetimeFigureOut">
              <a:rPr lang="de-DE"/>
              <a:pPr>
                <a:defRPr/>
              </a:pPr>
              <a:t>09.12.2011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9DE21-873B-4AFC-B801-A373DEE3BC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A752D-FD75-4371-8F14-F19C2E8D69E2}" type="datetimeFigureOut">
              <a:rPr lang="de-DE"/>
              <a:pPr>
                <a:defRPr/>
              </a:pPr>
              <a:t>09.12.2011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55BDF-ACD5-4717-9E93-E58BDBBB5E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7DE8A-BC32-4263-900C-0F41CE1A9927}" type="datetimeFigureOut">
              <a:rPr lang="de-DE"/>
              <a:pPr>
                <a:defRPr/>
              </a:pPr>
              <a:t>09.12.2011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92985-04B0-47AA-9A66-BF360F4BF1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722FE-113A-4F4E-817E-F3EF83F8B266}" type="datetimeFigureOut">
              <a:rPr lang="de-DE"/>
              <a:pPr>
                <a:defRPr/>
              </a:pPr>
              <a:t>09.12.2011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E962D-4C80-4D48-92C9-0C466FB78D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EA414-8416-4BAF-B57F-45A9E5856574}" type="datetimeFigureOut">
              <a:rPr lang="de-DE"/>
              <a:pPr>
                <a:defRPr/>
              </a:pPr>
              <a:t>09.12.2011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04655-6E8E-4E26-A642-6F5C60A4DC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D5D303-204A-4E05-9140-99848C82058D}" type="datetimeFigureOut">
              <a:rPr lang="de-DE"/>
              <a:pPr>
                <a:defRPr/>
              </a:pPr>
              <a:t>09.12.2011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1900DC-5A65-46A7-BF21-7EA32050C1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>
          <a:xfrm>
            <a:off x="179388" y="765175"/>
            <a:ext cx="8507412" cy="2779713"/>
          </a:xfrm>
        </p:spPr>
        <p:txBody>
          <a:bodyPr/>
          <a:lstStyle/>
          <a:p>
            <a:r>
              <a:rPr lang="de-DE" sz="3200" b="1" smtClean="0"/>
              <a:t>Miteinander Zukunft denken</a:t>
            </a:r>
            <a:br>
              <a:rPr lang="de-DE" sz="3200" b="1" smtClean="0"/>
            </a:br>
            <a:r>
              <a:rPr lang="de-DE" sz="3200" b="1" smtClean="0"/>
              <a:t>Bildungskonferenz für den Kreis Höxter</a:t>
            </a:r>
            <a:br>
              <a:rPr lang="de-DE" sz="3200" b="1" smtClean="0"/>
            </a:br>
            <a:r>
              <a:rPr lang="de-DE" sz="2400" b="1" smtClean="0"/>
              <a:t>Bad Driburg, 2. Dezember 2011</a:t>
            </a:r>
            <a:r>
              <a:rPr lang="de-DE" sz="2400" smtClean="0"/>
              <a:t/>
            </a:r>
            <a:br>
              <a:rPr lang="de-DE" sz="2400" smtClean="0"/>
            </a:br>
            <a:endParaRPr lang="de-DE" sz="240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3429000"/>
            <a:ext cx="8362950" cy="262572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„Nach der Grundschule: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Neue Wege zu weiterführenden Schulen“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Heinz Kriete, LRSD a.D.</a:t>
            </a:r>
            <a:endParaRPr lang="de-DE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smtClean="0"/>
              <a:t>Neue Wege…….zur neuen Schulform</a:t>
            </a:r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sz="2000" smtClean="0"/>
              <a:t>Initiative des Schulträgers zur Sicherung des örtlichen Schulangebots, möglichst im Konsens aller Beteiligten </a:t>
            </a:r>
          </a:p>
          <a:p>
            <a:pPr>
              <a:buFont typeface="Wingdings" pitchFamily="2" charset="2"/>
              <a:buChar char="Ø"/>
            </a:pPr>
            <a:r>
              <a:rPr lang="de-DE" sz="2000" smtClean="0"/>
              <a:t>Umfassende Information der Eltern</a:t>
            </a:r>
          </a:p>
          <a:p>
            <a:pPr>
              <a:buFont typeface="Wingdings" pitchFamily="2" charset="2"/>
              <a:buChar char="Ø"/>
            </a:pPr>
            <a:r>
              <a:rPr lang="de-DE" sz="2000" smtClean="0"/>
              <a:t>Befragung der Eltern der Klassen 3 und 4</a:t>
            </a:r>
          </a:p>
          <a:p>
            <a:pPr>
              <a:buFont typeface="Wingdings" pitchFamily="2" charset="2"/>
              <a:buChar char="Ø"/>
            </a:pPr>
            <a:r>
              <a:rPr lang="de-DE" sz="2000" smtClean="0"/>
              <a:t>Erarbeitung des pädagogischen Konzeptes</a:t>
            </a:r>
          </a:p>
          <a:p>
            <a:pPr>
              <a:buFont typeface="Wingdings" pitchFamily="2" charset="2"/>
              <a:buChar char="Ø"/>
            </a:pPr>
            <a:r>
              <a:rPr lang="de-DE" sz="2000" smtClean="0"/>
              <a:t>Errichtungsbeschluss durch den Rat</a:t>
            </a:r>
          </a:p>
          <a:p>
            <a:pPr>
              <a:buFont typeface="Wingdings" pitchFamily="2" charset="2"/>
              <a:buChar char="Ø"/>
            </a:pPr>
            <a:r>
              <a:rPr lang="de-DE" sz="2000" smtClean="0"/>
              <a:t>Antrag an die Bezirksregierung mit allen Dokumenten im Rahmen der anlassbezogenen Schulentwicklungsplanung</a:t>
            </a:r>
          </a:p>
          <a:p>
            <a:pPr>
              <a:buFont typeface="Wingdings" pitchFamily="2" charset="2"/>
              <a:buChar char="Ø"/>
            </a:pPr>
            <a:r>
              <a:rPr lang="de-DE" sz="2000" smtClean="0"/>
              <a:t>Errichtungsgenehmigung </a:t>
            </a:r>
          </a:p>
          <a:p>
            <a:pPr>
              <a:buFont typeface="Wingdings" pitchFamily="2" charset="2"/>
              <a:buChar char="Ø"/>
            </a:pPr>
            <a:r>
              <a:rPr lang="de-DE" sz="2000" smtClean="0"/>
              <a:t>Aufbau der neuen Schule</a:t>
            </a:r>
          </a:p>
          <a:p>
            <a:pPr>
              <a:buFont typeface="Wingdings" pitchFamily="2" charset="2"/>
              <a:buChar char="Ø"/>
            </a:pPr>
            <a:endParaRPr lang="de-DE" sz="2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smtClean="0"/>
              <a:t>Neue Wege…….zur Kooperation GS – Sek.I</a:t>
            </a:r>
          </a:p>
        </p:txBody>
      </p:sp>
      <p:sp>
        <p:nvSpPr>
          <p:cNvPr id="2662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sz="2000" smtClean="0"/>
              <a:t>Informationsabende über die Schulformen der Sekundarstufe I</a:t>
            </a:r>
          </a:p>
          <a:p>
            <a:pPr>
              <a:buFont typeface="Wingdings" pitchFamily="2" charset="2"/>
              <a:buChar char="Ø"/>
            </a:pPr>
            <a:r>
              <a:rPr lang="de-DE" sz="2000" smtClean="0"/>
              <a:t>Übergangskonferenzen</a:t>
            </a:r>
          </a:p>
          <a:p>
            <a:pPr>
              <a:buFont typeface="Wingdings" pitchFamily="2" charset="2"/>
              <a:buChar char="Ø"/>
            </a:pPr>
            <a:r>
              <a:rPr lang="de-DE" sz="2000" smtClean="0"/>
              <a:t>Gegenseitige Hospitationen</a:t>
            </a:r>
          </a:p>
          <a:p>
            <a:pPr>
              <a:buFont typeface="Wingdings" pitchFamily="2" charset="2"/>
              <a:buChar char="Ø"/>
            </a:pPr>
            <a:r>
              <a:rPr lang="de-DE" sz="2000" smtClean="0"/>
              <a:t>Wechselseitige Informationen über die Grundzüge des Unterrichts und der pädagogischen Arbeit zwischen Grundschule und Sekundarstufe, nicht allein zum Bereich Englisch</a:t>
            </a:r>
          </a:p>
          <a:p>
            <a:pPr>
              <a:buFont typeface="Wingdings" pitchFamily="2" charset="2"/>
              <a:buChar char="Ø"/>
            </a:pPr>
            <a:r>
              <a:rPr lang="de-DE" sz="2000" smtClean="0"/>
              <a:t>Intensiv erarbeitete und langfristig vereinbarte Formen der Zusammenarbeit, z.B. nach dem Troisdorfer Modell, u.a.</a:t>
            </a:r>
          </a:p>
          <a:p>
            <a:pPr>
              <a:buFont typeface="Arial" charset="0"/>
              <a:buNone/>
            </a:pPr>
            <a:r>
              <a:rPr lang="de-DE" sz="2000" smtClean="0"/>
              <a:t>	- gleiche Formen der Rückmeldungen zum Leistungsstand</a:t>
            </a:r>
          </a:p>
          <a:p>
            <a:pPr>
              <a:buFont typeface="Arial" charset="0"/>
              <a:buNone/>
            </a:pPr>
            <a:r>
              <a:rPr lang="de-DE" sz="2000" smtClean="0"/>
              <a:t>	- kontinuierliche Dokumentation der Lernentwicklung und Lernförderung</a:t>
            </a:r>
          </a:p>
          <a:p>
            <a:pPr>
              <a:buFont typeface="Arial" charset="0"/>
              <a:buNone/>
            </a:pPr>
            <a:r>
              <a:rPr lang="de-DE" sz="2000" smtClean="0"/>
              <a:t>	- Abstimmung der Unterrichtskonzepte unter den Aspekten</a:t>
            </a:r>
          </a:p>
          <a:p>
            <a:pPr>
              <a:buFont typeface="Arial" charset="0"/>
              <a:buNone/>
            </a:pPr>
            <a:r>
              <a:rPr lang="de-DE" sz="2000" smtClean="0"/>
              <a:t>	  Binnendifferenzierung und Individualisierung</a:t>
            </a:r>
          </a:p>
          <a:p>
            <a:pPr>
              <a:buFont typeface="Arial" charset="0"/>
              <a:buNone/>
            </a:pPr>
            <a:endParaRPr lang="de-DE" sz="2000" smtClean="0"/>
          </a:p>
          <a:p>
            <a:pPr>
              <a:buFont typeface="Wingdings" pitchFamily="2" charset="2"/>
              <a:buChar char="Ø"/>
            </a:pPr>
            <a:endParaRPr lang="de-DE" sz="2000" smtClean="0"/>
          </a:p>
          <a:p>
            <a:pPr>
              <a:buFont typeface="Wingdings" pitchFamily="2" charset="2"/>
              <a:buChar char="Ø"/>
            </a:pPr>
            <a:endParaRPr lang="de-DE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2205038"/>
            <a:ext cx="8229600" cy="17907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Vielen Dank</a:t>
            </a:r>
            <a:b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für Ihre Aufmerksamkeit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smtClean="0"/>
              <a:t>Gliederung</a:t>
            </a:r>
          </a:p>
        </p:txBody>
      </p:sp>
      <p:sp>
        <p:nvSpPr>
          <p:cNvPr id="1638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sz="2800" smtClean="0"/>
              <a:t>Ausgangslage / Problem</a:t>
            </a:r>
          </a:p>
          <a:p>
            <a:pPr>
              <a:buFont typeface="Wingdings" pitchFamily="2" charset="2"/>
              <a:buChar char="Ø"/>
            </a:pPr>
            <a:r>
              <a:rPr lang="de-DE" sz="2800" smtClean="0"/>
              <a:t>Übergangsverfahren GS – Sek.I</a:t>
            </a:r>
          </a:p>
          <a:p>
            <a:pPr>
              <a:buFont typeface="Wingdings" pitchFamily="2" charset="2"/>
              <a:buChar char="Ø"/>
            </a:pPr>
            <a:r>
              <a:rPr lang="de-DE" sz="2800" smtClean="0"/>
              <a:t>Schulangebote NRW</a:t>
            </a:r>
          </a:p>
          <a:p>
            <a:pPr>
              <a:buFont typeface="Wingdings" pitchFamily="2" charset="2"/>
              <a:buChar char="Ø"/>
            </a:pPr>
            <a:r>
              <a:rPr lang="de-DE" sz="2800" smtClean="0"/>
              <a:t>Schulangebote für den ländlichen Raum</a:t>
            </a:r>
          </a:p>
          <a:p>
            <a:pPr>
              <a:buFont typeface="Wingdings" pitchFamily="2" charset="2"/>
              <a:buChar char="Ø"/>
            </a:pPr>
            <a:r>
              <a:rPr lang="de-DE" sz="2800" smtClean="0"/>
              <a:t>Sekundarschule: Eckpunkte / Begründungen</a:t>
            </a:r>
          </a:p>
          <a:p>
            <a:pPr>
              <a:buFont typeface="Wingdings" pitchFamily="2" charset="2"/>
              <a:buChar char="Ø"/>
            </a:pPr>
            <a:r>
              <a:rPr lang="de-DE" sz="2800" smtClean="0"/>
              <a:t>Neue Wege……zu neuen Schulformen</a:t>
            </a:r>
          </a:p>
          <a:p>
            <a:pPr>
              <a:buFont typeface="Wingdings" pitchFamily="2" charset="2"/>
              <a:buChar char="Ø"/>
            </a:pPr>
            <a:r>
              <a:rPr lang="de-DE" sz="2800" smtClean="0"/>
              <a:t>Neue Wege……zur Kooperation GS – Sek.I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smtClean="0"/>
              <a:t>Ausgangslage / Problem</a:t>
            </a:r>
          </a:p>
        </p:txBody>
      </p:sp>
      <p:sp>
        <p:nvSpPr>
          <p:cNvPr id="17410" name="Inhaltsplatzhalt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sz="2800" smtClean="0"/>
              <a:t>Rückgang der Schülerzahlen aufgrund des demografischen Wandels</a:t>
            </a:r>
          </a:p>
          <a:p>
            <a:pPr>
              <a:buFont typeface="Wingdings" pitchFamily="2" charset="2"/>
              <a:buChar char="Ø"/>
            </a:pPr>
            <a:r>
              <a:rPr lang="de-DE" sz="2800" smtClean="0"/>
              <a:t>Verändertes Schulwahlverhalten der Eltern</a:t>
            </a:r>
          </a:p>
          <a:p>
            <a:pPr>
              <a:buFont typeface="Wingdings" pitchFamily="2" charset="2"/>
              <a:buChar char="Ø"/>
            </a:pPr>
            <a:r>
              <a:rPr lang="de-DE" sz="2800" smtClean="0"/>
              <a:t>Neues Übergangsverfahren Grundschule / weiterführende Schulen</a:t>
            </a:r>
          </a:p>
          <a:p>
            <a:pPr>
              <a:buFont typeface="Wingdings" pitchFamily="2" charset="2"/>
              <a:buChar char="Ø"/>
            </a:pPr>
            <a:r>
              <a:rPr lang="de-DE" sz="2800" smtClean="0"/>
              <a:t>Schulstandorte werden kleiner mit</a:t>
            </a:r>
          </a:p>
          <a:p>
            <a:pPr lvl="1"/>
            <a:r>
              <a:rPr lang="de-DE" sz="2400" smtClean="0"/>
              <a:t>	schulorganisatorischen Schwierigkeiten und</a:t>
            </a:r>
          </a:p>
          <a:p>
            <a:pPr lvl="1"/>
            <a:r>
              <a:rPr lang="de-DE" sz="2400" smtClean="0"/>
              <a:t>	mit Einschränkungen in der Erfüllung der Bildungs- 	und          </a:t>
            </a:r>
          </a:p>
          <a:p>
            <a:pPr>
              <a:buFont typeface="Arial" charset="0"/>
              <a:buNone/>
            </a:pPr>
            <a:r>
              <a:rPr lang="de-DE" sz="2800" smtClean="0"/>
              <a:t>		</a:t>
            </a:r>
            <a:r>
              <a:rPr lang="de-DE" sz="2400" smtClean="0"/>
              <a:t>Erziehungsarbeit der Schule</a:t>
            </a:r>
          </a:p>
          <a:p>
            <a:pPr>
              <a:buFont typeface="Arial" charset="0"/>
              <a:buNone/>
            </a:pPr>
            <a:endParaRPr lang="de-DE" sz="2800" smtClean="0"/>
          </a:p>
          <a:p>
            <a:pPr>
              <a:buFont typeface="Arial" charset="0"/>
              <a:buNone/>
            </a:pPr>
            <a:endParaRPr lang="de-DE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smtClean="0"/>
              <a:t>Übergangsverfahren GS – Sek.I</a:t>
            </a:r>
          </a:p>
        </p:txBody>
      </p:sp>
      <p:sp>
        <p:nvSpPr>
          <p:cNvPr id="18434" name="Inhaltsplatzhalter 2"/>
          <p:cNvSpPr>
            <a:spLocks noGrp="1"/>
          </p:cNvSpPr>
          <p:nvPr>
            <p:ph idx="1"/>
          </p:nvPr>
        </p:nvSpPr>
        <p:spPr>
          <a:xfrm>
            <a:off x="539750" y="1557338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sz="2400" smtClean="0"/>
              <a:t>Grundschulgutachten mit Probeunterricht</a:t>
            </a:r>
          </a:p>
          <a:p>
            <a:pPr>
              <a:buFont typeface="Wingdings" pitchFamily="2" charset="2"/>
              <a:buChar char="Ø"/>
            </a:pPr>
            <a:r>
              <a:rPr lang="de-DE" sz="2400" smtClean="0"/>
              <a:t>Übergangsempfehlung, weitgehend bindend</a:t>
            </a:r>
          </a:p>
          <a:p>
            <a:pPr>
              <a:buFont typeface="Wingdings" pitchFamily="2" charset="2"/>
              <a:buChar char="Ø"/>
            </a:pPr>
            <a:r>
              <a:rPr lang="de-DE" sz="2400" smtClean="0"/>
              <a:t>Übergangsempfehlung mit Prognoseunterricht</a:t>
            </a:r>
          </a:p>
          <a:p>
            <a:pPr>
              <a:buFont typeface="Arial" charset="0"/>
              <a:buNone/>
            </a:pPr>
            <a:r>
              <a:rPr lang="de-DE" sz="2400" smtClean="0"/>
              <a:t>    (2006 – 2010)</a:t>
            </a:r>
          </a:p>
          <a:p>
            <a:pPr>
              <a:buFont typeface="Wingdings" pitchFamily="2" charset="2"/>
              <a:buChar char="Ø"/>
            </a:pPr>
            <a:r>
              <a:rPr lang="de-DE" sz="2400" smtClean="0"/>
              <a:t>Übergangsempfehlung ohne Bindungswirkung</a:t>
            </a:r>
          </a:p>
          <a:p>
            <a:pPr>
              <a:buFont typeface="Arial" charset="0"/>
              <a:buNone/>
            </a:pPr>
            <a:endParaRPr lang="de-DE" sz="2400" smtClean="0"/>
          </a:p>
          <a:p>
            <a:pPr>
              <a:buFont typeface="Courier New" pitchFamily="49" charset="0"/>
              <a:buChar char="o"/>
            </a:pPr>
            <a:r>
              <a:rPr lang="de-DE" sz="2000" b="1" smtClean="0"/>
              <a:t>Keines der formalen Verfahren im Übergang Grundschule/Sekundarstufe hat die erwartete Steuerungswirkung entfaltet.</a:t>
            </a:r>
          </a:p>
          <a:p>
            <a:pPr>
              <a:buFont typeface="Courier New" pitchFamily="49" charset="0"/>
              <a:buChar char="o"/>
            </a:pPr>
            <a:r>
              <a:rPr lang="de-DE" sz="2000" b="1" smtClean="0"/>
              <a:t>Der Wunsch der Eltern nach dem höchstmöglichen Bildungsabschluss (Abitur) für ihre Kinder hat sich durchgesetzt.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smtClean="0"/>
              <a:t>Schulangebot in NRW</a:t>
            </a:r>
          </a:p>
        </p:txBody>
      </p:sp>
      <p:sp>
        <p:nvSpPr>
          <p:cNvPr id="1945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sz="2400" smtClean="0"/>
              <a:t>Grundschule</a:t>
            </a:r>
          </a:p>
          <a:p>
            <a:pPr>
              <a:buFont typeface="Wingdings" pitchFamily="2" charset="2"/>
              <a:buChar char="Ø"/>
            </a:pPr>
            <a:r>
              <a:rPr lang="de-DE" sz="2400" smtClean="0"/>
              <a:t>Gymnasium</a:t>
            </a:r>
          </a:p>
          <a:p>
            <a:pPr>
              <a:buFont typeface="Wingdings" pitchFamily="2" charset="2"/>
              <a:buChar char="Ø"/>
            </a:pPr>
            <a:r>
              <a:rPr lang="de-DE" sz="2400" smtClean="0"/>
              <a:t>Realschule</a:t>
            </a:r>
          </a:p>
          <a:p>
            <a:pPr>
              <a:buFont typeface="Wingdings" pitchFamily="2" charset="2"/>
              <a:buChar char="Ø"/>
            </a:pPr>
            <a:r>
              <a:rPr lang="de-DE" sz="2400" smtClean="0"/>
              <a:t>Hauptschule</a:t>
            </a:r>
          </a:p>
          <a:p>
            <a:pPr>
              <a:buFont typeface="Wingdings" pitchFamily="2" charset="2"/>
              <a:buChar char="Ø"/>
            </a:pPr>
            <a:r>
              <a:rPr lang="de-DE" sz="2400" b="1" smtClean="0"/>
              <a:t>Sekundarschule</a:t>
            </a:r>
          </a:p>
          <a:p>
            <a:pPr>
              <a:buFont typeface="Wingdings" pitchFamily="2" charset="2"/>
              <a:buChar char="Ø"/>
            </a:pPr>
            <a:r>
              <a:rPr lang="de-DE" sz="2400" smtClean="0"/>
              <a:t>Gesamtschule</a:t>
            </a:r>
          </a:p>
          <a:p>
            <a:pPr>
              <a:buFont typeface="Wingdings" pitchFamily="2" charset="2"/>
              <a:buChar char="Ø"/>
            </a:pPr>
            <a:r>
              <a:rPr lang="de-DE" sz="2400" smtClean="0"/>
              <a:t>Berufskollegs mit allgemeinbildenden und berufsbildenden Bildungsgängen</a:t>
            </a:r>
          </a:p>
          <a:p>
            <a:pPr>
              <a:buFont typeface="Wingdings" pitchFamily="2" charset="2"/>
              <a:buChar char="Ø"/>
            </a:pPr>
            <a:r>
              <a:rPr lang="de-DE" sz="2400" smtClean="0"/>
              <a:t>Weiterbildungskollegs sowie</a:t>
            </a:r>
          </a:p>
          <a:p>
            <a:pPr>
              <a:buFont typeface="Wingdings" pitchFamily="2" charset="2"/>
              <a:buChar char="Ø"/>
            </a:pPr>
            <a:r>
              <a:rPr lang="de-DE" sz="2400" smtClean="0"/>
              <a:t>Förderschulen, soweit sie trotz Inklusion erforderlich sind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smtClean="0"/>
              <a:t>Schulangebot für den ländlichen Raum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400" b="1" dirty="0" smtClean="0"/>
              <a:t>Sekundarschule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1800" dirty="0" smtClean="0"/>
              <a:t>Klassengröße für die Einrichtung und Fortführung: 25 Schülerinnen und Schüler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1800" dirty="0" smtClean="0"/>
              <a:t>Mindestens  3 – zügig: Mindestschülerzahl   </a:t>
            </a:r>
            <a:r>
              <a:rPr lang="de-DE" sz="1800" b="1" dirty="0" smtClean="0"/>
              <a:t>75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1800" dirty="0" smtClean="0"/>
              <a:t>Jahrgänge 5 – 10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1800" dirty="0" smtClean="0"/>
              <a:t>Verbindliche Kooperation mit mindestens einer Schulform der Sekundarstufe II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600" i="1" dirty="0" smtClean="0"/>
              <a:t>„Sofern der Bedarf für eine integrierte Schule mit einer gymnasialen Oberstufe besteht,  können Schulträger eine mindestens 4-zügige Gesamtschule errichten.“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400" b="1" dirty="0" smtClean="0"/>
              <a:t>Gesamtschule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1800" dirty="0" smtClean="0"/>
              <a:t>Klassengröße für die Einrichtung und Fortführung: 25 Schülerinnen und Schüler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1800" dirty="0" smtClean="0"/>
              <a:t>Mindestens 4 – zügig: Mindestschülerzahl  </a:t>
            </a:r>
            <a:r>
              <a:rPr lang="de-DE" sz="1800" b="1" dirty="0" smtClean="0"/>
              <a:t>100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1800" dirty="0" smtClean="0"/>
              <a:t>Jahrgänge 5 – 13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1800" dirty="0" smtClean="0"/>
              <a:t>Mindestjahrgangsstärke in der Sekundartstufe II: 42 Schülerinnen und Schüler</a:t>
            </a:r>
            <a:endParaRPr lang="de-DE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smtClean="0"/>
              <a:t>Sekundarschule: Eckpunkte / Begründung 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800" b="1" dirty="0" smtClean="0"/>
              <a:t>Die Sekundarschule bietet: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1800" b="1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1800" dirty="0" smtClean="0"/>
              <a:t>alle Abschlüsse der Sekundarstufe I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1800" dirty="0" smtClean="0"/>
              <a:t>eine gezielte Förderung, die allen Schülerinnen und Schülern in ihrer Vielfalt, ihren Begabungen und Talenten gerecht wird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1800" dirty="0" smtClean="0"/>
              <a:t>die Vorbereitung zur Fortsetzung des Bildungsweges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800" dirty="0" smtClean="0"/>
              <a:t>		- in einer gymnasialen Oberstufe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800" dirty="0" smtClean="0"/>
              <a:t>		- an einem Berufskolleg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800" dirty="0" smtClean="0"/>
              <a:t>		- in der Berufsausbildung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1800" dirty="0" smtClean="0"/>
              <a:t>die Gewährleistung gymnasialer Standards in allen Organisationsformen, in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800" dirty="0" smtClean="0"/>
              <a:t>		- integrierter Organisation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800" dirty="0" smtClean="0"/>
              <a:t>		- äußerer Leistungsdifferenzierung ab Klasse 7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800" dirty="0" smtClean="0"/>
              <a:t>			- in mindestens zwei Bildungsgängen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800" dirty="0" smtClean="0"/>
              <a:t>			- in schulformbezogener Klassenbildung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800" dirty="0" smtClean="0"/>
              <a:t>			- durch Grund- und Erweiterungskurse in einzelnen Fächern</a:t>
            </a:r>
            <a:endParaRPr lang="de-DE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smtClean="0"/>
              <a:t>Sekundarschule: Eckpunkte / Begründung 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500" b="1" dirty="0" smtClean="0"/>
              <a:t>Die Sekundarschule bietet: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1800" b="1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4000" dirty="0" smtClean="0"/>
              <a:t>die Möglichkeit zum Erwerb der allgemeinen Hochschulreife durch die verbindliche Kooperation mit mindestens einer Schulform mit Sekundartstufe II,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000" dirty="0" smtClean="0"/>
              <a:t>		- einem Gymnasium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000" dirty="0" smtClean="0"/>
              <a:t>		- einer Gesamtschule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000" dirty="0" smtClean="0"/>
              <a:t>		- einem Berufskolleg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4000" dirty="0" smtClean="0"/>
              <a:t>die Sicherung der Erreichbarkeit des Abiturs durch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000" dirty="0" smtClean="0"/>
              <a:t>		- das Angebot einer zweiten modernen Fremdsprache in Klasse 6 im Rahmen von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000" dirty="0" smtClean="0"/>
              <a:t>		   Wahlpflichtunterricht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000" dirty="0" smtClean="0"/>
              <a:t>		- das Angebot einer weiteren modernen Fremdsprache ab Klasse 8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500" b="1" dirty="0" smtClean="0"/>
              <a:t>Die pädagogische Arbeit in der Doppeljahrgangsstufe 5/6</a:t>
            </a:r>
            <a:r>
              <a:rPr lang="de-DE" sz="45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3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3400" dirty="0" smtClean="0"/>
              <a:t>		</a:t>
            </a:r>
            <a:r>
              <a:rPr lang="de-DE" sz="4000" dirty="0" smtClean="0"/>
              <a:t>- knüpft an die Erziehungsarbeit der Grundschule an,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000" dirty="0" smtClean="0"/>
              <a:t> 		- vor allem durch den Unterricht in binnendifferenzierender und individualisierender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000" dirty="0" smtClean="0"/>
              <a:t>		  Form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800" dirty="0" smtClean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800" dirty="0" smtClean="0"/>
              <a:t>	</a:t>
            </a:r>
            <a:endParaRPr lang="de-DE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smtClean="0"/>
              <a:t>Sekundarschule: Eckpunkte / Begründung III</a:t>
            </a:r>
          </a:p>
        </p:txBody>
      </p:sp>
      <p:sp>
        <p:nvSpPr>
          <p:cNvPr id="2355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de-DE" sz="1800" b="1" smtClean="0"/>
              <a:t>Ab Klasse 7 </a:t>
            </a:r>
            <a:r>
              <a:rPr lang="de-DE" sz="1800" smtClean="0"/>
              <a:t>sind </a:t>
            </a:r>
            <a:r>
              <a:rPr lang="de-DE" sz="1800" b="1" smtClean="0"/>
              <a:t>unterschiedliche Organisationsformen </a:t>
            </a:r>
            <a:r>
              <a:rPr lang="de-DE" sz="1800" smtClean="0"/>
              <a:t>möglich</a:t>
            </a:r>
          </a:p>
          <a:p>
            <a:pPr>
              <a:buFont typeface="Wingdings" pitchFamily="2" charset="2"/>
              <a:buChar char="Ø"/>
            </a:pPr>
            <a:r>
              <a:rPr lang="de-DE" sz="1800" smtClean="0"/>
              <a:t>integriert</a:t>
            </a:r>
          </a:p>
          <a:p>
            <a:pPr>
              <a:buFont typeface="Arial" charset="0"/>
              <a:buNone/>
            </a:pPr>
            <a:r>
              <a:rPr lang="de-DE" sz="1800" smtClean="0"/>
              <a:t>	- alle Schülerinnen und Schüler im Klassenverband</a:t>
            </a:r>
          </a:p>
          <a:p>
            <a:pPr>
              <a:buFont typeface="Arial" charset="0"/>
              <a:buNone/>
            </a:pPr>
            <a:r>
              <a:rPr lang="de-DE" sz="1800" smtClean="0"/>
              <a:t>	- in einigen Fächern 2 Anforderungsebenen (Grund- und Erweiterungskurse)</a:t>
            </a:r>
          </a:p>
          <a:p>
            <a:pPr>
              <a:buFont typeface="Wingdings" pitchFamily="2" charset="2"/>
              <a:buChar char="Ø"/>
            </a:pPr>
            <a:r>
              <a:rPr lang="de-DE" sz="1800" smtClean="0"/>
              <a:t>teilintegriert</a:t>
            </a:r>
          </a:p>
          <a:p>
            <a:pPr>
              <a:buFont typeface="Arial" charset="0"/>
              <a:buNone/>
            </a:pPr>
            <a:r>
              <a:rPr lang="de-DE" sz="1800" smtClean="0"/>
              <a:t> 	- getrennt nach unterschiedlichen Anforderungsebenen</a:t>
            </a:r>
          </a:p>
          <a:p>
            <a:pPr>
              <a:buFont typeface="Wingdings" pitchFamily="2" charset="2"/>
              <a:buChar char="Ø"/>
            </a:pPr>
            <a:r>
              <a:rPr lang="de-DE" sz="1800" smtClean="0"/>
              <a:t>kooperativ</a:t>
            </a:r>
          </a:p>
          <a:p>
            <a:pPr>
              <a:buFont typeface="Arial" charset="0"/>
              <a:buNone/>
            </a:pPr>
            <a:r>
              <a:rPr lang="de-DE" sz="1800" smtClean="0"/>
              <a:t>	- schulformbezogene Klassenbildung</a:t>
            </a:r>
          </a:p>
          <a:p>
            <a:pPr>
              <a:buFont typeface="Arial" charset="0"/>
              <a:buNone/>
            </a:pPr>
            <a:endParaRPr lang="de-DE" sz="1800" smtClean="0"/>
          </a:p>
          <a:p>
            <a:pPr>
              <a:buFont typeface="Arial" charset="0"/>
              <a:buNone/>
            </a:pPr>
            <a:r>
              <a:rPr lang="de-DE" sz="1800" i="1" smtClean="0"/>
              <a:t>„Die Grundentscheidung über die Organisationsform trifft der Schulträger  mit der Entscheidung über die Errichtung der Schule.“</a:t>
            </a:r>
          </a:p>
          <a:p>
            <a:pPr>
              <a:buFont typeface="Arial" charset="0"/>
              <a:buNone/>
            </a:pPr>
            <a:endParaRPr lang="de-DE" sz="1800" i="1" smtClean="0"/>
          </a:p>
          <a:p>
            <a:pPr>
              <a:buFont typeface="Arial" charset="0"/>
              <a:buNone/>
            </a:pPr>
            <a:r>
              <a:rPr lang="de-DE" sz="1800" smtClean="0"/>
              <a:t>Die </a:t>
            </a:r>
            <a:r>
              <a:rPr lang="de-DE" sz="1800" b="1" smtClean="0"/>
              <a:t>Sekundarschule</a:t>
            </a:r>
            <a:r>
              <a:rPr lang="de-DE" sz="1800" smtClean="0"/>
              <a:t> wird in der Regel als </a:t>
            </a:r>
            <a:r>
              <a:rPr lang="de-DE" sz="1800" b="1" smtClean="0"/>
              <a:t>Ganztagsschule </a:t>
            </a:r>
            <a:r>
              <a:rPr lang="de-DE" sz="1800" smtClean="0"/>
              <a:t>geführt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</Words>
  <Application>Microsoft Office PowerPoint</Application>
  <PresentationFormat>Bildschirmpräsentation (4:3)</PresentationFormat>
  <Paragraphs>125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Calibri</vt:lpstr>
      <vt:lpstr>Arial</vt:lpstr>
      <vt:lpstr>Wingdings</vt:lpstr>
      <vt:lpstr>Courier New</vt:lpstr>
      <vt:lpstr>Larissa-Design</vt:lpstr>
      <vt:lpstr>Miteinander Zukunft denken Bildungskonferenz für den Kreis Höxter Bad Driburg, 2. Dezember 2011 </vt:lpstr>
      <vt:lpstr>Gliederung</vt:lpstr>
      <vt:lpstr>Ausgangslage / Problem</vt:lpstr>
      <vt:lpstr>Übergangsverfahren GS – Sek.I</vt:lpstr>
      <vt:lpstr>Schulangebot in NRW</vt:lpstr>
      <vt:lpstr>Schulangebot für den ländlichen Raum</vt:lpstr>
      <vt:lpstr>Sekundarschule: Eckpunkte / Begründung I</vt:lpstr>
      <vt:lpstr>Sekundarschule: Eckpunkte / Begründung II</vt:lpstr>
      <vt:lpstr>Sekundarschule: Eckpunkte / Begründung III</vt:lpstr>
      <vt:lpstr>Neue Wege…….zur neuen Schulform</vt:lpstr>
      <vt:lpstr>Neue Wege…….zur Kooperation GS – Sek.I</vt:lpstr>
      <vt:lpstr>Vielen Dank für Ihre Aufmerksamkeit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Gesetz zur Weiterentwicklung der Schulstruktur / Gesetzentwurf vom 06.09.2011</dc:title>
  <dc:creator>Familie Kriete</dc:creator>
  <cp:lastModifiedBy>Roters</cp:lastModifiedBy>
  <cp:revision>65</cp:revision>
  <dcterms:created xsi:type="dcterms:W3CDTF">2011-09-15T12:11:15Z</dcterms:created>
  <dcterms:modified xsi:type="dcterms:W3CDTF">2011-12-09T14:48:15Z</dcterms:modified>
</cp:coreProperties>
</file>